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6" r:id="rId2"/>
    <p:sldId id="357" r:id="rId3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900"/>
    <a:srgbClr val="008000"/>
    <a:srgbClr val="A8246E"/>
    <a:srgbClr val="0066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8603" autoAdjust="0"/>
    <p:restoredTop sz="96404" autoAdjust="0"/>
  </p:normalViewPr>
  <p:slideViewPr>
    <p:cSldViewPr>
      <p:cViewPr>
        <p:scale>
          <a:sx n="100" d="100"/>
          <a:sy n="100" d="100"/>
        </p:scale>
        <p:origin x="-180" y="-78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22.06.2021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22.06.2021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22.06.2021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89847" y="0"/>
            <a:ext cx="2154153" cy="9397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6927278" cy="857238"/>
          </a:xfrm>
        </p:spPr>
        <p:txBody>
          <a:bodyPr>
            <a:no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МБОУ «АСОШ №1 им.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В.Г.Тимирясова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» </a:t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Аксубаевского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муниципального района</a:t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Мероприятия в рамках Года родных языков и народного единства за </a:t>
            </a:r>
            <a:r>
              <a:rPr lang="ru-RU" sz="1100" i="1" u="sng" dirty="0" smtClean="0">
                <a:latin typeface="Times New Roman" pitchFamily="18" charset="0"/>
                <a:cs typeface="Times New Roman" pitchFamily="18" charset="0"/>
              </a:rPr>
              <a:t>июнь</a:t>
            </a:r>
            <a:r>
              <a:rPr lang="ru-RU" sz="1100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2021 года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35123028"/>
              </p:ext>
            </p:extLst>
          </p:nvPr>
        </p:nvGraphicFramePr>
        <p:xfrm>
          <a:off x="691589" y="915566"/>
          <a:ext cx="8264224" cy="849408"/>
        </p:xfrm>
        <a:graphic>
          <a:graphicData uri="http://schemas.openxmlformats.org/drawingml/2006/table">
            <a:tbl>
              <a:tblPr firstRow="1" firstCol="1" bandRow="1"/>
              <a:tblGrid>
                <a:gridCol w="1467479">
                  <a:extLst>
                    <a:ext uri="{9D8B030D-6E8A-4147-A177-3AD203B41FA5}">
                      <a16:colId xmlns="" xmlns:a16="http://schemas.microsoft.com/office/drawing/2014/main" val="3906029407"/>
                    </a:ext>
                  </a:extLst>
                </a:gridCol>
                <a:gridCol w="2317073">
                  <a:extLst>
                    <a:ext uri="{9D8B030D-6E8A-4147-A177-3AD203B41FA5}">
                      <a16:colId xmlns="" xmlns:a16="http://schemas.microsoft.com/office/drawing/2014/main" val="3306343756"/>
                    </a:ext>
                  </a:extLst>
                </a:gridCol>
                <a:gridCol w="2316920">
                  <a:extLst>
                    <a:ext uri="{9D8B030D-6E8A-4147-A177-3AD203B41FA5}">
                      <a16:colId xmlns="" xmlns:a16="http://schemas.microsoft.com/office/drawing/2014/main" val="2382812083"/>
                    </a:ext>
                  </a:extLst>
                </a:gridCol>
                <a:gridCol w="2162752">
                  <a:extLst>
                    <a:ext uri="{9D8B030D-6E8A-4147-A177-3AD203B41FA5}">
                      <a16:colId xmlns="" xmlns:a16="http://schemas.microsoft.com/office/drawing/2014/main" val="768813405"/>
                    </a:ext>
                  </a:extLst>
                </a:gridCol>
              </a:tblGrid>
              <a:tr h="44173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мероприятий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(едини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 (чел.)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Доля от общего количества детей (%)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65947657"/>
                  </a:ext>
                </a:extLst>
              </a:tr>
              <a:tr h="3831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МБОУ</a:t>
                      </a:r>
                      <a:r>
                        <a:rPr lang="tt-RU" sz="10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“АСОШ №1 им. В.Г.Тимирясова”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59958012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701440" y="3143254"/>
            <a:ext cx="2026675" cy="200024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>
              <a:lnSpc>
                <a:spcPct val="107000"/>
              </a:lnSpc>
              <a:spcBef>
                <a:spcPts val="0"/>
              </a:spcBef>
              <a:defRPr/>
            </a:pPr>
            <a:r>
              <a:rPr lang="tt-RU" sz="1050" b="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 июня состоялся республиканский праздник “Троицкие хороводы”, где принимали активное участие наши учащиеся. Они пели народные песни, танцевали, участвовали в конкурсах.</a:t>
            </a:r>
            <a:endParaRPr lang="tt-RU" sz="1050" b="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5000628" y="3214692"/>
            <a:ext cx="3786214" cy="171449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>
              <a:lnSpc>
                <a:spcPct val="107000"/>
              </a:lnSpc>
              <a:spcBef>
                <a:spcPts val="0"/>
              </a:spcBef>
              <a:defRPr/>
            </a:pPr>
            <a:r>
              <a:rPr lang="tt-RU" sz="1200" b="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 июня состоялся республиканский праздник “Троицкие хороводы”, где принимали </a:t>
            </a:r>
            <a:r>
              <a:rPr lang="tt-RU" sz="1200" b="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активное участие и </a:t>
            </a:r>
            <a:r>
              <a:rPr lang="tt-RU" sz="1200" b="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учителя. Они пели народные песни, танцевали, </a:t>
            </a:r>
            <a:r>
              <a:rPr lang="tt-RU" sz="1200" b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участвовали </a:t>
            </a:r>
            <a:r>
              <a:rPr lang="tt-RU" sz="1200" b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хороводе и в  </a:t>
            </a:r>
            <a:r>
              <a:rPr lang="tt-RU" sz="1200" b="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конкурсах.</a:t>
            </a:r>
            <a:endParaRPr lang="tt-RU" sz="1200" b="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2868217" y="3143254"/>
            <a:ext cx="1991815" cy="1948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>
              <a:lnSpc>
                <a:spcPct val="107000"/>
              </a:lnSpc>
              <a:spcBef>
                <a:spcPts val="0"/>
              </a:spcBef>
              <a:defRPr/>
            </a:pPr>
            <a:endParaRPr lang="tt-RU" sz="1200" b="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>
              <a:lnSpc>
                <a:spcPct val="107000"/>
              </a:lnSpc>
              <a:spcBef>
                <a:spcPts val="0"/>
              </a:spcBef>
              <a:defRPr/>
            </a:pPr>
            <a:r>
              <a:rPr lang="tt-RU" sz="1200" b="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13 июня состоялся районный праздник “Сабантуй”, где активно участвовали наши учащиеся и  учителя. Они пели, танцевали, организовали игры, участвовали в разных конкурсах.</a:t>
            </a:r>
            <a:endParaRPr lang="tt-RU" sz="1200" b="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-1500230" y="0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7" name="Рисунок 16" descr="8lcpjscPC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1785932"/>
            <a:ext cx="2928958" cy="1378933"/>
          </a:xfrm>
          <a:prstGeom prst="rect">
            <a:avLst/>
          </a:prstGeom>
        </p:spPr>
      </p:pic>
      <p:pic>
        <p:nvPicPr>
          <p:cNvPr id="18" name="Рисунок 17" descr="AUKNSKBxnV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86579" y="1714494"/>
            <a:ext cx="2042876" cy="1500197"/>
          </a:xfrm>
          <a:prstGeom prst="rect">
            <a:avLst/>
          </a:prstGeom>
        </p:spPr>
      </p:pic>
      <p:pic>
        <p:nvPicPr>
          <p:cNvPr id="20" name="Рисунок 19" descr="ylqF3PCWvk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00496" y="1755097"/>
            <a:ext cx="2500330" cy="1421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5827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4956" y="214296"/>
            <a:ext cx="6245936" cy="710007"/>
          </a:xfrm>
        </p:spPr>
        <p:txBody>
          <a:bodyPr>
            <a:no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«АСОШ №1 им. </a:t>
            </a:r>
            <a:r>
              <a:rPr lang="ru-RU" sz="16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В.Г.Тимирясова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Аксубаевского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за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июнь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2021 года</a:t>
            </a:r>
            <a:b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89954" y="1"/>
            <a:ext cx="2454045" cy="1070634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65849930"/>
              </p:ext>
            </p:extLst>
          </p:nvPr>
        </p:nvGraphicFramePr>
        <p:xfrm>
          <a:off x="928662" y="1928808"/>
          <a:ext cx="7704856" cy="3031819"/>
        </p:xfrm>
        <a:graphic>
          <a:graphicData uri="http://schemas.openxmlformats.org/drawingml/2006/table">
            <a:tbl>
              <a:tblPr firstRow="1" firstCol="1" bandRow="1"/>
              <a:tblGrid>
                <a:gridCol w="2952328">
                  <a:extLst>
                    <a:ext uri="{9D8B030D-6E8A-4147-A177-3AD203B41FA5}">
                      <a16:colId xmlns:a16="http://schemas.microsoft.com/office/drawing/2014/main" xmlns="" val="97294494"/>
                    </a:ext>
                  </a:extLst>
                </a:gridCol>
                <a:gridCol w="999930">
                  <a:extLst>
                    <a:ext uri="{9D8B030D-6E8A-4147-A177-3AD203B41FA5}">
                      <a16:colId xmlns:a16="http://schemas.microsoft.com/office/drawing/2014/main" xmlns="" val="3239467607"/>
                    </a:ext>
                  </a:extLst>
                </a:gridCol>
                <a:gridCol w="3752598">
                  <a:extLst>
                    <a:ext uri="{9D8B030D-6E8A-4147-A177-3AD203B41FA5}">
                      <a16:colId xmlns:a16="http://schemas.microsoft.com/office/drawing/2014/main" xmlns="" val="1022173367"/>
                    </a:ext>
                  </a:extLst>
                </a:gridCol>
              </a:tblGrid>
              <a:tr h="3473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Информация</a:t>
                      </a:r>
                      <a:r>
                        <a:rPr lang="ru-RU" sz="105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 мероприятии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11141137"/>
                  </a:ext>
                </a:extLst>
              </a:tr>
              <a:tr h="813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50" b="0" dirty="0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“Сабантуй”</a:t>
                      </a:r>
                      <a:endParaRPr lang="tt-RU" sz="1050" b="0" dirty="0" smtClean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70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050" b="0" dirty="0" smtClean="0"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13 июня состоялся районный праздник “Сабантуй”, где активно участвовали наши учащиеся и  учителя. Они пели, танцевали, организовали игры, участвовали в разных конкурсах.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65598374"/>
                  </a:ext>
                </a:extLst>
              </a:tr>
              <a:tr h="853970"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«Троица»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000" b="0" dirty="0" smtClean="0"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 июня состоялся республиканский праздник “Троицкие хороводы”, где принимали активное участие учащиеся  и учителя. Они пели народные песни, танцевали, участвовали в хороводе и в конкурсах.</a:t>
                      </a:r>
                    </a:p>
                    <a:p>
                      <a:pPr algn="just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05132087"/>
                  </a:ext>
                </a:extLst>
              </a:tr>
              <a:tr h="4611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07880080"/>
                  </a:ext>
                </a:extLst>
              </a:tr>
              <a:tr h="524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37365958"/>
                  </a:ext>
                </a:extLst>
              </a:tr>
            </a:tbl>
          </a:graphicData>
        </a:graphic>
      </p:graphicFrame>
      <p:graphicFrame>
        <p:nvGraphicFramePr>
          <p:cNvPr id="8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40165860"/>
              </p:ext>
            </p:extLst>
          </p:nvPr>
        </p:nvGraphicFramePr>
        <p:xfrm>
          <a:off x="1000100" y="785800"/>
          <a:ext cx="7715304" cy="1166178"/>
        </p:xfrm>
        <a:graphic>
          <a:graphicData uri="http://schemas.openxmlformats.org/drawingml/2006/table">
            <a:tbl>
              <a:tblPr firstRow="1" firstCol="1" bandRow="1"/>
              <a:tblGrid>
                <a:gridCol w="2038005">
                  <a:extLst>
                    <a:ext uri="{9D8B030D-6E8A-4147-A177-3AD203B41FA5}">
                      <a16:colId xmlns:a16="http://schemas.microsoft.com/office/drawing/2014/main" xmlns="" val="3906029407"/>
                    </a:ext>
                  </a:extLst>
                </a:gridCol>
                <a:gridCol w="3275364">
                  <a:extLst>
                    <a:ext uri="{9D8B030D-6E8A-4147-A177-3AD203B41FA5}">
                      <a16:colId xmlns:a16="http://schemas.microsoft.com/office/drawing/2014/main" xmlns="" val="3306343756"/>
                    </a:ext>
                  </a:extLst>
                </a:gridCol>
                <a:gridCol w="2401935">
                  <a:extLst>
                    <a:ext uri="{9D8B030D-6E8A-4147-A177-3AD203B41FA5}">
                      <a16:colId xmlns:a16="http://schemas.microsoft.com/office/drawing/2014/main" xmlns="" val="2382812083"/>
                    </a:ext>
                  </a:extLst>
                </a:gridCol>
              </a:tblGrid>
              <a:tr h="4486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мероприятий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(едини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 (чел.)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65947657"/>
                  </a:ext>
                </a:extLst>
              </a:tr>
              <a:tr h="6228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«АСОШ №1 им. </a:t>
                      </a:r>
                      <a:r>
                        <a:rPr lang="ru-RU" sz="10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В.Г.Тимирясова</a:t>
                      </a:r>
                      <a:r>
                        <a:rPr lang="ru-RU" sz="1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Аксубаевского</a:t>
                      </a:r>
                      <a:r>
                        <a:rPr lang="ru-RU" sz="1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муниципального района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59958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8085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3621</TotalTime>
  <Words>200</Words>
  <Application>Microsoft Office PowerPoint</Application>
  <PresentationFormat>Экран (16:9)</PresentationFormat>
  <Paragraphs>34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 МБОУ «АСОШ №1 им. В.Г.Тимирясова»  Аксубаевского муниципального района  Мероприятия в рамках Года родных языков и народного единства за июнь 2021 года</vt:lpstr>
      <vt:lpstr>  МБОУ «АСОШ №1 им. В.Г.Тимирясова»  Аксубаевского муниципального района за июнь 2021 года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455</cp:revision>
  <cp:lastPrinted>2021-02-01T07:48:05Z</cp:lastPrinted>
  <dcterms:created xsi:type="dcterms:W3CDTF">2015-10-13T08:15:21Z</dcterms:created>
  <dcterms:modified xsi:type="dcterms:W3CDTF">2021-06-22T19:00:52Z</dcterms:modified>
</cp:coreProperties>
</file>